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3" d="100"/>
          <a:sy n="93" d="100"/>
        </p:scale>
        <p:origin x="52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0227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201108"/>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Previsão de Internação por Suspeita de Dengue</a:t>
            </a:r>
            <a:endParaRPr lang="en-US" sz="4450" dirty="0"/>
          </a:p>
        </p:txBody>
      </p:sp>
      <p:sp>
        <p:nvSpPr>
          <p:cNvPr id="4" name="Text 1"/>
          <p:cNvSpPr/>
          <p:nvPr/>
        </p:nvSpPr>
        <p:spPr>
          <a:xfrm>
            <a:off x="6280190" y="3958828"/>
            <a:ext cx="7556421" cy="1088708"/>
          </a:xfrm>
          <a:prstGeom prst="rect">
            <a:avLst/>
          </a:prstGeom>
          <a:noFill/>
          <a:ln/>
        </p:spPr>
        <p:txBody>
          <a:bodyPr wrap="square" lIns="0" tIns="0" rIns="0" bIns="0" rtlCol="0" anchor="t"/>
          <a:lstStyle/>
          <a:p>
            <a:pPr marL="0" indent="0" algn="just">
              <a:lnSpc>
                <a:spcPts val="2850"/>
              </a:lnSpc>
              <a:buNone/>
            </a:pPr>
            <a:r>
              <a:rPr lang="en-US" sz="1750" dirty="0">
                <a:solidFill>
                  <a:srgbClr val="E5E0DF"/>
                </a:solidFill>
                <a:latin typeface="Inter" pitchFamily="34" charset="0"/>
                <a:ea typeface="Inter" pitchFamily="34" charset="-122"/>
                <a:cs typeface="Inter" pitchFamily="34" charset="-120"/>
              </a:rPr>
              <a:t>Olá, meu nome é Kelly e neste vídeo vou apresentar o meu trabalho de aprendizado supervisionado, que foi desenvolvido de forma individual, pois, infelizmente, não consegui formar um grupo.</a:t>
            </a:r>
            <a:endParaRPr lang="en-US" sz="1750" dirty="0"/>
          </a:p>
        </p:txBody>
      </p:sp>
      <p:sp>
        <p:nvSpPr>
          <p:cNvPr id="5" name="Text 2"/>
          <p:cNvSpPr/>
          <p:nvPr/>
        </p:nvSpPr>
        <p:spPr>
          <a:xfrm>
            <a:off x="6280190" y="5302687"/>
            <a:ext cx="7556421" cy="725805"/>
          </a:xfrm>
          <a:prstGeom prst="rect">
            <a:avLst/>
          </a:prstGeom>
          <a:noFill/>
          <a:ln/>
        </p:spPr>
        <p:txBody>
          <a:bodyPr wrap="square" lIns="0" tIns="0" rIns="0" bIns="0" rtlCol="0" anchor="t"/>
          <a:lstStyle/>
          <a:p>
            <a:pPr marL="0" indent="0" algn="just">
              <a:lnSpc>
                <a:spcPts val="2850"/>
              </a:lnSpc>
              <a:buNone/>
            </a:pPr>
            <a:r>
              <a:rPr lang="en-US" sz="1750" dirty="0">
                <a:solidFill>
                  <a:srgbClr val="E5E0DF"/>
                </a:solidFill>
                <a:latin typeface="Inter" pitchFamily="34" charset="0"/>
                <a:ea typeface="Inter" pitchFamily="34" charset="-122"/>
                <a:cs typeface="Inter" pitchFamily="34" charset="-120"/>
              </a:rPr>
              <a:t>Desenvolvido com foco em demonstrar aplicações eficientes do aprendizado de máquina.</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594366"/>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Conclusão</a:t>
            </a:r>
            <a:endParaRPr lang="en-US" sz="4450" dirty="0"/>
          </a:p>
        </p:txBody>
      </p:sp>
      <p:sp>
        <p:nvSpPr>
          <p:cNvPr id="4" name="Text 1"/>
          <p:cNvSpPr/>
          <p:nvPr/>
        </p:nvSpPr>
        <p:spPr>
          <a:xfrm>
            <a:off x="793790" y="2643307"/>
            <a:ext cx="7556421" cy="3991928"/>
          </a:xfrm>
          <a:prstGeom prst="rect">
            <a:avLst/>
          </a:prstGeom>
          <a:noFill/>
          <a:ln/>
        </p:spPr>
        <p:txBody>
          <a:bodyPr wrap="square" lIns="0" tIns="0" rIns="0" bIns="0" rtlCol="0" anchor="t"/>
          <a:lstStyle/>
          <a:p>
            <a:pPr marL="0" indent="0" algn="just">
              <a:lnSpc>
                <a:spcPts val="2850"/>
              </a:lnSpc>
              <a:buNone/>
            </a:pPr>
            <a:r>
              <a:rPr lang="en-US" sz="1750" dirty="0">
                <a:solidFill>
                  <a:srgbClr val="E5E0DF"/>
                </a:solidFill>
                <a:latin typeface="Inter" pitchFamily="34" charset="0"/>
                <a:ea typeface="Inter" pitchFamily="34" charset="-122"/>
                <a:cs typeface="Inter" pitchFamily="34" charset="-120"/>
              </a:rPr>
              <a:t>Conclui-se que, a partir de dados do SUS de 2025, modelos de Regressão Logística e Random Forest foram capazes de prever com alta acurácia (90% e 89%) a necessidade de internação por suspeita de dengue. O pré-processamento cuidadoso (limpeza, codificação e normalização) assegurou a qualidade dos dados, enquanto a avaliação por precisão, recall e F1-score evidenciou pontos de atenção na classificação da classe majoritária. A falha do SMOTE em melhorar o desempenho reforça a necessidade de abordagens específicas para lidar com desbalanceamento. Em suma, a solução proposta mostra-se promissora para apoiar decisões clínicas e otimizar a alocação de recursos hospitalares em surtos de dengue.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347668"/>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Por que prever internações por dengue?</a:t>
            </a:r>
            <a:endParaRPr lang="en-US" sz="4450" dirty="0"/>
          </a:p>
        </p:txBody>
      </p:sp>
      <p:sp>
        <p:nvSpPr>
          <p:cNvPr id="4" name="Text 1"/>
          <p:cNvSpPr/>
          <p:nvPr/>
        </p:nvSpPr>
        <p:spPr>
          <a:xfrm>
            <a:off x="6280190" y="3105388"/>
            <a:ext cx="7556421" cy="725805"/>
          </a:xfrm>
          <a:prstGeom prst="rect">
            <a:avLst/>
          </a:prstGeom>
          <a:noFill/>
          <a:ln/>
        </p:spPr>
        <p:txBody>
          <a:bodyPr wrap="square" lIns="0" tIns="0" rIns="0" bIns="0" rtlCol="0" anchor="t"/>
          <a:lstStyle/>
          <a:p>
            <a:pPr marL="0" indent="0" algn="just">
              <a:lnSpc>
                <a:spcPts val="2850"/>
              </a:lnSpc>
              <a:buNone/>
            </a:pPr>
            <a:r>
              <a:rPr lang="en-US" sz="1750" dirty="0">
                <a:solidFill>
                  <a:srgbClr val="E5E0DF"/>
                </a:solidFill>
                <a:latin typeface="Inter" pitchFamily="34" charset="0"/>
                <a:ea typeface="Inter" pitchFamily="34" charset="-122"/>
                <a:cs typeface="Inter" pitchFamily="34" charset="-120"/>
              </a:rPr>
              <a:t>• A dengue é uma doença tropical que exige atenção urgente para a gestão de recursos hospitalares.</a:t>
            </a:r>
            <a:endParaRPr lang="en-US" sz="1750" dirty="0"/>
          </a:p>
        </p:txBody>
      </p:sp>
      <p:sp>
        <p:nvSpPr>
          <p:cNvPr id="5" name="Text 2"/>
          <p:cNvSpPr/>
          <p:nvPr/>
        </p:nvSpPr>
        <p:spPr>
          <a:xfrm>
            <a:off x="6280190" y="4086344"/>
            <a:ext cx="7556421" cy="1088708"/>
          </a:xfrm>
          <a:prstGeom prst="rect">
            <a:avLst/>
          </a:prstGeom>
          <a:noFill/>
          <a:ln/>
        </p:spPr>
        <p:txBody>
          <a:bodyPr wrap="square" lIns="0" tIns="0" rIns="0" bIns="0" rtlCol="0" anchor="t"/>
          <a:lstStyle/>
          <a:p>
            <a:pPr marL="0" indent="0" algn="just">
              <a:lnSpc>
                <a:spcPts val="2850"/>
              </a:lnSpc>
              <a:buNone/>
            </a:pPr>
            <a:r>
              <a:rPr lang="en-US" sz="1750" dirty="0">
                <a:solidFill>
                  <a:srgbClr val="E5E0DF"/>
                </a:solidFill>
                <a:latin typeface="Inter" pitchFamily="34" charset="0"/>
                <a:ea typeface="Inter" pitchFamily="34" charset="-122"/>
                <a:cs typeface="Inter" pitchFamily="34" charset="-120"/>
              </a:rPr>
              <a:t>• Identificar de forma antecipada quais pacientes necessitarão de internação é crucial, não só para otimizar a alocação de leitos e equipes, mas também para salvar vidas.</a:t>
            </a:r>
            <a:endParaRPr lang="en-US" sz="1750" dirty="0"/>
          </a:p>
        </p:txBody>
      </p:sp>
      <p:sp>
        <p:nvSpPr>
          <p:cNvPr id="6" name="Text 3"/>
          <p:cNvSpPr/>
          <p:nvPr/>
        </p:nvSpPr>
        <p:spPr>
          <a:xfrm>
            <a:off x="6280190" y="5430203"/>
            <a:ext cx="7556421" cy="1451610"/>
          </a:xfrm>
          <a:prstGeom prst="rect">
            <a:avLst/>
          </a:prstGeom>
          <a:noFill/>
          <a:ln/>
        </p:spPr>
        <p:txBody>
          <a:bodyPr wrap="square" lIns="0" tIns="0" rIns="0" bIns="0" rtlCol="0" anchor="t"/>
          <a:lstStyle/>
          <a:p>
            <a:pPr marL="0" indent="0" algn="just">
              <a:lnSpc>
                <a:spcPts val="2850"/>
              </a:lnSpc>
              <a:buNone/>
            </a:pPr>
            <a:r>
              <a:rPr lang="en-US" sz="1750" dirty="0">
                <a:solidFill>
                  <a:srgbClr val="E5E0DF"/>
                </a:solidFill>
                <a:latin typeface="Inter" pitchFamily="34" charset="0"/>
                <a:ea typeface="Inter" pitchFamily="34" charset="-122"/>
                <a:cs typeface="Inter" pitchFamily="34" charset="-120"/>
              </a:rPr>
              <a:t>• Esse desafio envolve múltiplas variáveis clínicas, como sintomas e condições médicas pré-existentes, que influenciam a decisão de internar um paciente. Esse projeto, portanto, visa contribuir com uma solução preditiva para este problema.</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92022"/>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Origem e Estrutura dos Dados</a:t>
            </a:r>
            <a:endParaRPr lang="en-US" sz="4450" dirty="0"/>
          </a:p>
        </p:txBody>
      </p:sp>
      <p:sp>
        <p:nvSpPr>
          <p:cNvPr id="4" name="Text 1"/>
          <p:cNvSpPr/>
          <p:nvPr/>
        </p:nvSpPr>
        <p:spPr>
          <a:xfrm>
            <a:off x="6280190" y="3649742"/>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 Para criar a base de dados, utilizei informações públicas do Sistema Único de Saúde (SUS), referentes ao ano de 2025.</a:t>
            </a:r>
            <a:endParaRPr lang="en-US" sz="1750" dirty="0"/>
          </a:p>
        </p:txBody>
      </p:sp>
      <p:sp>
        <p:nvSpPr>
          <p:cNvPr id="5" name="Text 2"/>
          <p:cNvSpPr/>
          <p:nvPr/>
        </p:nvSpPr>
        <p:spPr>
          <a:xfrm>
            <a:off x="6280190" y="463069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 A partir dessa fonte, construí um conjunto com 1000 registros e 17 variáveis, incluindo idade, sexo, sintomas relatados e comorbidades.</a:t>
            </a:r>
            <a:endParaRPr lang="en-US" sz="1750" dirty="0"/>
          </a:p>
        </p:txBody>
      </p:sp>
      <p:sp>
        <p:nvSpPr>
          <p:cNvPr id="6" name="Text 3"/>
          <p:cNvSpPr/>
          <p:nvPr/>
        </p:nvSpPr>
        <p:spPr>
          <a:xfrm>
            <a:off x="6280190" y="5611654"/>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 Esses dados representam pacientes com suspeita de dengue e foram a base para treinar e testar os modelos.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2200" y="656511"/>
            <a:ext cx="7772400" cy="1224677"/>
          </a:xfrm>
          <a:prstGeom prst="rect">
            <a:avLst/>
          </a:prstGeom>
          <a:noFill/>
          <a:ln/>
        </p:spPr>
        <p:txBody>
          <a:bodyPr wrap="square" lIns="0" tIns="0" rIns="0" bIns="0" rtlCol="0" anchor="t"/>
          <a:lstStyle/>
          <a:p>
            <a:pPr marL="0" indent="0" algn="l">
              <a:lnSpc>
                <a:spcPts val="4800"/>
              </a:lnSpc>
              <a:buNone/>
            </a:pPr>
            <a:r>
              <a:rPr lang="en-US" sz="3850" b="1" dirty="0">
                <a:solidFill>
                  <a:srgbClr val="FFFFFF"/>
                </a:solidFill>
                <a:latin typeface="Inter Bold" pitchFamily="34" charset="0"/>
                <a:ea typeface="Inter Bold" pitchFamily="34" charset="-122"/>
                <a:cs typeface="Inter Bold" pitchFamily="34" charset="-120"/>
              </a:rPr>
              <a:t>Detalhamento da Limpeza e Pré-processamento</a:t>
            </a:r>
            <a:endParaRPr lang="en-US" sz="3850" dirty="0"/>
          </a:p>
        </p:txBody>
      </p:sp>
      <p:sp>
        <p:nvSpPr>
          <p:cNvPr id="4" name="Text 1"/>
          <p:cNvSpPr/>
          <p:nvPr/>
        </p:nvSpPr>
        <p:spPr>
          <a:xfrm>
            <a:off x="6172200" y="2175034"/>
            <a:ext cx="7772400" cy="1880949"/>
          </a:xfrm>
          <a:prstGeom prst="rect">
            <a:avLst/>
          </a:prstGeom>
          <a:noFill/>
          <a:ln/>
        </p:spPr>
        <p:txBody>
          <a:bodyPr wrap="square" lIns="0" tIns="0" rIns="0" bIns="0" rtlCol="0" anchor="t"/>
          <a:lstStyle/>
          <a:p>
            <a:pPr marL="342900" indent="-342900" algn="just">
              <a:lnSpc>
                <a:spcPts val="2450"/>
              </a:lnSpc>
              <a:buSzPct val="100000"/>
              <a:buChar char="•"/>
            </a:pPr>
            <a:r>
              <a:rPr lang="en-US" sz="1600" dirty="0">
                <a:solidFill>
                  <a:srgbClr val="E5E0DF"/>
                </a:solidFill>
                <a:latin typeface="Inter" pitchFamily="34" charset="0"/>
                <a:ea typeface="Inter" pitchFamily="34" charset="-122"/>
                <a:cs typeface="Inter" pitchFamily="34" charset="-120"/>
              </a:rPr>
              <a:t>A primeira tarefa foi a limpeza dos dados. Ao analisar os dados brutos, percebi que existiam valores ausentes em algumas variáveis. Para tratar esses valores, tomei decisões baseadas no tipo de variável. Para variáveis numéricas, como idade e pressão arterial, substituí os valores ausentes pela média das colunas, o que é uma abordagem comum quando os dados são em grande parte consistentes. </a:t>
            </a:r>
            <a:endParaRPr lang="en-US" sz="1600" dirty="0"/>
          </a:p>
        </p:txBody>
      </p:sp>
      <p:sp>
        <p:nvSpPr>
          <p:cNvPr id="5" name="Text 2"/>
          <p:cNvSpPr/>
          <p:nvPr/>
        </p:nvSpPr>
        <p:spPr>
          <a:xfrm>
            <a:off x="6172200" y="4124563"/>
            <a:ext cx="7772400" cy="3448407"/>
          </a:xfrm>
          <a:prstGeom prst="rect">
            <a:avLst/>
          </a:prstGeom>
          <a:noFill/>
          <a:ln/>
        </p:spPr>
        <p:txBody>
          <a:bodyPr wrap="square" lIns="0" tIns="0" rIns="0" bIns="0" rtlCol="0" anchor="t"/>
          <a:lstStyle/>
          <a:p>
            <a:pPr marL="342900" indent="-342900" algn="just">
              <a:lnSpc>
                <a:spcPts val="2450"/>
              </a:lnSpc>
              <a:buSzPct val="100000"/>
              <a:buChar char="•"/>
            </a:pPr>
            <a:r>
              <a:rPr lang="en-US" sz="1600" dirty="0">
                <a:solidFill>
                  <a:srgbClr val="E5E0DF"/>
                </a:solidFill>
                <a:latin typeface="Inter" pitchFamily="34" charset="0"/>
                <a:ea typeface="Inter" pitchFamily="34" charset="-122"/>
                <a:cs typeface="Inter" pitchFamily="34" charset="-120"/>
              </a:rPr>
              <a:t>Para variáveis categóricas, como sexo ou sintomas, fiz a substituição pelos modos (o valor mais frequente). Após a limpeza, foi necessário realizar a transformação das variáveis categóricas. Isso é importante porque a maioria dos modelos de aprendizado de máquina não consegue lidar diretamente com variáveis de texto. Utilizei a técnica de one-hot encoding, que cria variáveis binárias para cada categoria, convertendo essas variáveis em números para que pudessem ser utilizadas pelos modelos. Também fiz uma normalização das variáveis numéricas, pois algumas possuíam escalas muito diferentes entre si, o que poderia influenciar negativamente o desempenho do modelo. A normalização foi feita usando a técnica de MinMaxScaler, que transforma os valores para um intervalo entre 0 e 1.</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20666"/>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Modelos Aplicados</a:t>
            </a:r>
            <a:endParaRPr lang="en-US" sz="4450" dirty="0"/>
          </a:p>
        </p:txBody>
      </p:sp>
      <p:sp>
        <p:nvSpPr>
          <p:cNvPr id="4" name="Text 1"/>
          <p:cNvSpPr/>
          <p:nvPr/>
        </p:nvSpPr>
        <p:spPr>
          <a:xfrm>
            <a:off x="6280190" y="2569607"/>
            <a:ext cx="7556421" cy="725805"/>
          </a:xfrm>
          <a:prstGeom prst="rect">
            <a:avLst/>
          </a:prstGeom>
          <a:noFill/>
          <a:ln/>
        </p:spPr>
        <p:txBody>
          <a:bodyPr wrap="square" lIns="0" tIns="0" rIns="0" bIns="0" rtlCol="0" anchor="t"/>
          <a:lstStyle/>
          <a:p>
            <a:pPr marL="0" indent="0" algn="just">
              <a:lnSpc>
                <a:spcPts val="2850"/>
              </a:lnSpc>
              <a:buNone/>
            </a:pPr>
            <a:r>
              <a:rPr lang="en-US" sz="1750" dirty="0">
                <a:solidFill>
                  <a:srgbClr val="E5E0DF"/>
                </a:solidFill>
                <a:latin typeface="Inter" pitchFamily="34" charset="0"/>
                <a:ea typeface="Inter" pitchFamily="34" charset="-122"/>
                <a:cs typeface="Inter" pitchFamily="34" charset="-120"/>
              </a:rPr>
              <a:t>Escolhi dois modelos de aprendizado supervisionado para classificação binária:</a:t>
            </a:r>
            <a:endParaRPr lang="en-US" sz="1750" dirty="0"/>
          </a:p>
        </p:txBody>
      </p:sp>
      <p:sp>
        <p:nvSpPr>
          <p:cNvPr id="5" name="Text 2"/>
          <p:cNvSpPr/>
          <p:nvPr/>
        </p:nvSpPr>
        <p:spPr>
          <a:xfrm>
            <a:off x="6280190" y="3550563"/>
            <a:ext cx="7556421" cy="1451610"/>
          </a:xfrm>
          <a:prstGeom prst="rect">
            <a:avLst/>
          </a:prstGeom>
          <a:noFill/>
          <a:ln/>
        </p:spPr>
        <p:txBody>
          <a:bodyPr wrap="square" lIns="0" tIns="0" rIns="0" bIns="0" rtlCol="0" anchor="t"/>
          <a:lstStyle/>
          <a:p>
            <a:pPr marL="285750" indent="-285750" algn="just">
              <a:lnSpc>
                <a:spcPts val="2850"/>
              </a:lnSpc>
              <a:buFont typeface="Arial" panose="020B0604020202020204" pitchFamily="34" charset="0"/>
              <a:buChar char="•"/>
            </a:pPr>
            <a:r>
              <a:rPr lang="en-US" sz="1750" dirty="0" err="1">
                <a:solidFill>
                  <a:srgbClr val="E5E0DF"/>
                </a:solidFill>
                <a:latin typeface="Inter" pitchFamily="34" charset="0"/>
                <a:ea typeface="Inter" pitchFamily="34" charset="-122"/>
                <a:cs typeface="Inter" pitchFamily="34" charset="-120"/>
              </a:rPr>
              <a:t>Regressão</a:t>
            </a:r>
            <a:r>
              <a:rPr lang="en-US" sz="1750" dirty="0">
                <a:solidFill>
                  <a:srgbClr val="E5E0DF"/>
                </a:solidFill>
                <a:latin typeface="Inter" pitchFamily="34" charset="0"/>
                <a:ea typeface="Inter" pitchFamily="34" charset="-122"/>
                <a:cs typeface="Inter" pitchFamily="34" charset="-120"/>
              </a:rPr>
              <a:t> Logística: é um modelo linear que tenta prever a probabilidade de uma classe em uma escala de 0 a 1, baseando-se na combinação linear das variáveis de entrada.</a:t>
            </a:r>
            <a:endParaRPr lang="en-US" sz="1750" dirty="0"/>
          </a:p>
        </p:txBody>
      </p:sp>
      <p:sp>
        <p:nvSpPr>
          <p:cNvPr id="6" name="Text 3"/>
          <p:cNvSpPr/>
          <p:nvPr/>
        </p:nvSpPr>
        <p:spPr>
          <a:xfrm>
            <a:off x="6280190" y="5257324"/>
            <a:ext cx="7556421" cy="1451610"/>
          </a:xfrm>
          <a:prstGeom prst="rect">
            <a:avLst/>
          </a:prstGeom>
          <a:noFill/>
          <a:ln/>
        </p:spPr>
        <p:txBody>
          <a:bodyPr wrap="square" lIns="0" tIns="0" rIns="0" bIns="0" rtlCol="0" anchor="t"/>
          <a:lstStyle/>
          <a:p>
            <a:pPr marL="285750" indent="-285750" algn="just">
              <a:lnSpc>
                <a:spcPts val="2850"/>
              </a:lnSpc>
              <a:buFont typeface="Arial" panose="020B0604020202020204" pitchFamily="34" charset="0"/>
              <a:buChar char="•"/>
            </a:pPr>
            <a:r>
              <a:rPr lang="en-US" sz="1750" dirty="0">
                <a:solidFill>
                  <a:srgbClr val="E5E0DF"/>
                </a:solidFill>
                <a:latin typeface="Inter" pitchFamily="34" charset="0"/>
                <a:ea typeface="Inter" pitchFamily="34" charset="-122"/>
                <a:cs typeface="Inter" pitchFamily="34" charset="-120"/>
              </a:rPr>
              <a:t>Random Forest: é um ensemble de árvores de decisão, o que significa que ele cria várias árvores de decisão e faz a média dos resultados de todas elas para gerar a previsão final.</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640604"/>
          </a:xfrm>
          <a:prstGeom prst="rect">
            <a:avLst/>
          </a:prstGeom>
        </p:spPr>
      </p:pic>
      <p:sp>
        <p:nvSpPr>
          <p:cNvPr id="3" name="Text 0"/>
          <p:cNvSpPr/>
          <p:nvPr/>
        </p:nvSpPr>
        <p:spPr>
          <a:xfrm>
            <a:off x="6036707" y="432435"/>
            <a:ext cx="4343876" cy="491371"/>
          </a:xfrm>
          <a:prstGeom prst="rect">
            <a:avLst/>
          </a:prstGeom>
          <a:noFill/>
          <a:ln/>
        </p:spPr>
        <p:txBody>
          <a:bodyPr wrap="none" lIns="0" tIns="0" rIns="0" bIns="0" rtlCol="0" anchor="t"/>
          <a:lstStyle/>
          <a:p>
            <a:pPr marL="0" indent="0" algn="l">
              <a:lnSpc>
                <a:spcPts val="3850"/>
              </a:lnSpc>
              <a:buNone/>
            </a:pPr>
            <a:r>
              <a:rPr lang="en-US" sz="3050" b="1" dirty="0">
                <a:solidFill>
                  <a:srgbClr val="FFFFFF"/>
                </a:solidFill>
                <a:latin typeface="Inter Bold" pitchFamily="34" charset="0"/>
                <a:ea typeface="Inter Bold" pitchFamily="34" charset="-122"/>
                <a:cs typeface="Inter Bold" pitchFamily="34" charset="-120"/>
              </a:rPr>
              <a:t>Soluções e Resultados</a:t>
            </a:r>
            <a:endParaRPr lang="en-US" sz="3050" dirty="0"/>
          </a:p>
        </p:txBody>
      </p:sp>
      <p:sp>
        <p:nvSpPr>
          <p:cNvPr id="4" name="Text 1"/>
          <p:cNvSpPr/>
          <p:nvPr/>
        </p:nvSpPr>
        <p:spPr>
          <a:xfrm>
            <a:off x="6036707" y="1159669"/>
            <a:ext cx="8043386" cy="503158"/>
          </a:xfrm>
          <a:prstGeom prst="rect">
            <a:avLst/>
          </a:prstGeom>
          <a:noFill/>
          <a:ln/>
        </p:spPr>
        <p:txBody>
          <a:bodyPr wrap="square" lIns="0" tIns="0" rIns="0" bIns="0" rtlCol="0" anchor="t"/>
          <a:lstStyle/>
          <a:p>
            <a:pPr marL="0" indent="0" algn="l">
              <a:lnSpc>
                <a:spcPts val="1950"/>
              </a:lnSpc>
              <a:buNone/>
            </a:pPr>
            <a:r>
              <a:rPr lang="en-US" sz="1600" dirty="0">
                <a:solidFill>
                  <a:srgbClr val="E5E0DF"/>
                </a:solidFill>
                <a:latin typeface="Inter" pitchFamily="34" charset="0"/>
                <a:ea typeface="Inter" pitchFamily="34" charset="-122"/>
                <a:cs typeface="Inter" pitchFamily="34" charset="-120"/>
              </a:rPr>
              <a:t>• Os modelos apresentaram bons resultados, a Regressão Logística alcançou 90% de acurácia, enquanto a Random Forest ficou com 89%.</a:t>
            </a:r>
            <a:endParaRPr lang="en-US" sz="1600" dirty="0"/>
          </a:p>
        </p:txBody>
      </p:sp>
      <p:pic>
        <p:nvPicPr>
          <p:cNvPr id="5" name="Image 1" descr="preencoded.png"/>
          <p:cNvPicPr>
            <a:picLocks noChangeAspect="1"/>
          </p:cNvPicPr>
          <p:nvPr/>
        </p:nvPicPr>
        <p:blipFill>
          <a:blip r:embed="rId4"/>
          <a:stretch>
            <a:fillRect/>
          </a:stretch>
        </p:blipFill>
        <p:spPr>
          <a:xfrm>
            <a:off x="6036707" y="1839635"/>
            <a:ext cx="7735253" cy="4757023"/>
          </a:xfrm>
          <a:prstGeom prst="rect">
            <a:avLst/>
          </a:prstGeom>
        </p:spPr>
      </p:pic>
      <p:sp>
        <p:nvSpPr>
          <p:cNvPr id="6" name="Text 2"/>
          <p:cNvSpPr/>
          <p:nvPr/>
        </p:nvSpPr>
        <p:spPr>
          <a:xfrm>
            <a:off x="6036707" y="6773466"/>
            <a:ext cx="8043386" cy="251579"/>
          </a:xfrm>
          <a:prstGeom prst="rect">
            <a:avLst/>
          </a:prstGeom>
          <a:noFill/>
          <a:ln/>
        </p:spPr>
        <p:txBody>
          <a:bodyPr wrap="none" lIns="0" tIns="0" rIns="0" bIns="0" rtlCol="0" anchor="t"/>
          <a:lstStyle/>
          <a:p>
            <a:pPr marL="0" indent="0" algn="l">
              <a:lnSpc>
                <a:spcPts val="1950"/>
              </a:lnSpc>
              <a:buNone/>
            </a:pPr>
            <a:endParaRPr lang="en-US" sz="1200" dirty="0"/>
          </a:p>
        </p:txBody>
      </p:sp>
      <p:sp>
        <p:nvSpPr>
          <p:cNvPr id="7" name="Text 3"/>
          <p:cNvSpPr/>
          <p:nvPr/>
        </p:nvSpPr>
        <p:spPr>
          <a:xfrm>
            <a:off x="6036707" y="6899255"/>
            <a:ext cx="8043386" cy="1006316"/>
          </a:xfrm>
          <a:prstGeom prst="rect">
            <a:avLst/>
          </a:prstGeom>
          <a:noFill/>
          <a:ln/>
        </p:spPr>
        <p:txBody>
          <a:bodyPr wrap="square" lIns="0" tIns="0" rIns="0" bIns="0" rtlCol="0" anchor="t"/>
          <a:lstStyle/>
          <a:p>
            <a:pPr marL="0" indent="0" algn="l">
              <a:lnSpc>
                <a:spcPts val="1950"/>
              </a:lnSpc>
              <a:buNone/>
            </a:pPr>
            <a:r>
              <a:rPr lang="en-US" sz="1600" dirty="0">
                <a:solidFill>
                  <a:srgbClr val="E5E0DF"/>
                </a:solidFill>
                <a:latin typeface="Inter" pitchFamily="34" charset="0"/>
                <a:ea typeface="Inter" pitchFamily="34" charset="-122"/>
                <a:cs typeface="Inter" pitchFamily="34" charset="-120"/>
              </a:rPr>
              <a:t>• Para avaliar os modelos, usei diversas métricas, como precisão, recall, F1-score e matriz de confusão. A Regressão Logística teve um desempenho ruim na classe 'não internado' (classe 1.0), com precisão e recall próximos de zero. Isso é típico de problemas com dados desbalanceados, como o nosso, onde a maioria dos pacientes não necessita de internação.</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60095" y="597218"/>
            <a:ext cx="5429369" cy="678656"/>
          </a:xfrm>
          <a:prstGeom prst="rect">
            <a:avLst/>
          </a:prstGeom>
          <a:noFill/>
          <a:ln/>
        </p:spPr>
        <p:txBody>
          <a:bodyPr wrap="none" lIns="0" tIns="0" rIns="0" bIns="0" rtlCol="0" anchor="t"/>
          <a:lstStyle/>
          <a:p>
            <a:pPr marL="0" indent="0" algn="l">
              <a:lnSpc>
                <a:spcPts val="5300"/>
              </a:lnSpc>
              <a:buNone/>
            </a:pPr>
            <a:r>
              <a:rPr lang="en-US" sz="4250" b="1" dirty="0">
                <a:solidFill>
                  <a:srgbClr val="FFFFFF"/>
                </a:solidFill>
                <a:latin typeface="Inter Bold" pitchFamily="34" charset="0"/>
                <a:ea typeface="Inter Bold" pitchFamily="34" charset="-122"/>
                <a:cs typeface="Inter Bold" pitchFamily="34" charset="-120"/>
              </a:rPr>
              <a:t> Resultados</a:t>
            </a:r>
            <a:endParaRPr lang="en-US" sz="4250" dirty="0"/>
          </a:p>
        </p:txBody>
      </p:sp>
      <p:pic>
        <p:nvPicPr>
          <p:cNvPr id="3" name="Image 0" descr="preencoded.png"/>
          <p:cNvPicPr>
            <a:picLocks noChangeAspect="1"/>
          </p:cNvPicPr>
          <p:nvPr/>
        </p:nvPicPr>
        <p:blipFill>
          <a:blip r:embed="rId3"/>
          <a:stretch>
            <a:fillRect/>
          </a:stretch>
        </p:blipFill>
        <p:spPr>
          <a:xfrm>
            <a:off x="760095" y="1845945"/>
            <a:ext cx="6290191" cy="5305425"/>
          </a:xfrm>
          <a:prstGeom prst="rect">
            <a:avLst/>
          </a:prstGeom>
        </p:spPr>
      </p:pic>
      <p:pic>
        <p:nvPicPr>
          <p:cNvPr id="4" name="Image 1" descr="preencoded.png"/>
          <p:cNvPicPr>
            <a:picLocks noChangeAspect="1"/>
          </p:cNvPicPr>
          <p:nvPr/>
        </p:nvPicPr>
        <p:blipFill>
          <a:blip r:embed="rId4"/>
          <a:stretch>
            <a:fillRect/>
          </a:stretch>
        </p:blipFill>
        <p:spPr>
          <a:xfrm>
            <a:off x="7587734" y="1845945"/>
            <a:ext cx="6290191" cy="5259943"/>
          </a:xfrm>
          <a:prstGeom prst="rect">
            <a:avLst/>
          </a:prstGeom>
        </p:spPr>
      </p:pic>
      <p:sp>
        <p:nvSpPr>
          <p:cNvPr id="5" name="Text 1"/>
          <p:cNvSpPr/>
          <p:nvPr/>
        </p:nvSpPr>
        <p:spPr>
          <a:xfrm>
            <a:off x="7587734" y="7350204"/>
            <a:ext cx="6290191" cy="347424"/>
          </a:xfrm>
          <a:prstGeom prst="rect">
            <a:avLst/>
          </a:prstGeom>
          <a:noFill/>
          <a:ln/>
        </p:spPr>
        <p:txBody>
          <a:bodyPr wrap="none" lIns="0" tIns="0" rIns="0" bIns="0" rtlCol="0" anchor="t"/>
          <a:lstStyle/>
          <a:p>
            <a:pPr marL="0" indent="0" algn="l">
              <a:lnSpc>
                <a:spcPts val="2700"/>
              </a:lnSpc>
              <a:buNone/>
            </a:pP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246471"/>
            <a:ext cx="6070997" cy="708779"/>
          </a:xfrm>
          <a:prstGeom prst="rect">
            <a:avLst/>
          </a:prstGeom>
          <a:noFill/>
          <a:ln/>
        </p:spPr>
        <p:txBody>
          <a:bodyPr wrap="non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Desafios e Limitações</a:t>
            </a:r>
            <a:endParaRPr lang="en-US" sz="4450" dirty="0"/>
          </a:p>
        </p:txBody>
      </p:sp>
      <p:sp>
        <p:nvSpPr>
          <p:cNvPr id="4" name="Text 1"/>
          <p:cNvSpPr/>
          <p:nvPr/>
        </p:nvSpPr>
        <p:spPr>
          <a:xfrm>
            <a:off x="6280190" y="3295412"/>
            <a:ext cx="7556421" cy="725805"/>
          </a:xfrm>
          <a:prstGeom prst="rect">
            <a:avLst/>
          </a:prstGeom>
          <a:noFill/>
          <a:ln/>
        </p:spPr>
        <p:txBody>
          <a:bodyPr wrap="square" lIns="0" tIns="0" rIns="0" bIns="0" rtlCol="0" anchor="t"/>
          <a:lstStyle/>
          <a:p>
            <a:pPr marL="0" indent="0" algn="just">
              <a:lnSpc>
                <a:spcPts val="2850"/>
              </a:lnSpc>
              <a:buNone/>
            </a:pPr>
            <a:r>
              <a:rPr lang="en-US" sz="1750" dirty="0">
                <a:solidFill>
                  <a:srgbClr val="E5E0DF"/>
                </a:solidFill>
                <a:latin typeface="Inter" pitchFamily="34" charset="0"/>
                <a:ea typeface="Inter" pitchFamily="34" charset="-122"/>
                <a:cs typeface="Inter" pitchFamily="34" charset="-120"/>
              </a:rPr>
              <a:t>Para tentar equilibrar as classes, experimentei a técnica SMOTE, que gera exemplos sintéticos da classe minoritária.</a:t>
            </a:r>
            <a:endParaRPr lang="en-US" sz="1750" dirty="0"/>
          </a:p>
        </p:txBody>
      </p:sp>
      <p:sp>
        <p:nvSpPr>
          <p:cNvPr id="5" name="Text 2"/>
          <p:cNvSpPr/>
          <p:nvPr/>
        </p:nvSpPr>
        <p:spPr>
          <a:xfrm>
            <a:off x="6280190" y="4276368"/>
            <a:ext cx="7556421" cy="725805"/>
          </a:xfrm>
          <a:prstGeom prst="rect">
            <a:avLst/>
          </a:prstGeom>
          <a:noFill/>
          <a:ln/>
        </p:spPr>
        <p:txBody>
          <a:bodyPr wrap="square" lIns="0" tIns="0" rIns="0" bIns="0" rtlCol="0" anchor="t"/>
          <a:lstStyle/>
          <a:p>
            <a:pPr marL="0" indent="0" algn="just">
              <a:lnSpc>
                <a:spcPts val="2850"/>
              </a:lnSpc>
              <a:buNone/>
            </a:pPr>
            <a:r>
              <a:rPr lang="en-US" sz="1750" dirty="0">
                <a:solidFill>
                  <a:srgbClr val="E5E0DF"/>
                </a:solidFill>
                <a:latin typeface="Inter" pitchFamily="34" charset="0"/>
                <a:ea typeface="Inter" pitchFamily="34" charset="-122"/>
                <a:cs typeface="Inter" pitchFamily="34" charset="-120"/>
              </a:rPr>
              <a:t>Os resultados, porém, não melhoraram e em alguns casos pioram a performance.</a:t>
            </a:r>
            <a:endParaRPr lang="en-US" sz="1750" dirty="0"/>
          </a:p>
        </p:txBody>
      </p:sp>
      <p:sp>
        <p:nvSpPr>
          <p:cNvPr id="6" name="Text 3"/>
          <p:cNvSpPr/>
          <p:nvPr/>
        </p:nvSpPr>
        <p:spPr>
          <a:xfrm>
            <a:off x="6280190" y="5257324"/>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Decidi, então, manter os dados originais e justificar essa escolha na conclusão.</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45632"/>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Trabalhos Futuros</a:t>
            </a:r>
            <a:endParaRPr lang="en-US" sz="4450" dirty="0"/>
          </a:p>
        </p:txBody>
      </p:sp>
      <p:sp>
        <p:nvSpPr>
          <p:cNvPr id="4" name="Text 1"/>
          <p:cNvSpPr/>
          <p:nvPr/>
        </p:nvSpPr>
        <p:spPr>
          <a:xfrm>
            <a:off x="793790" y="2294573"/>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Para aprimorar o trabalho, sugiro:</a:t>
            </a:r>
            <a:endParaRPr lang="en-US" sz="1750" dirty="0"/>
          </a:p>
        </p:txBody>
      </p:sp>
      <p:sp>
        <p:nvSpPr>
          <p:cNvPr id="5" name="Text 2"/>
          <p:cNvSpPr/>
          <p:nvPr/>
        </p:nvSpPr>
        <p:spPr>
          <a:xfrm>
            <a:off x="793790" y="2912626"/>
            <a:ext cx="7556421" cy="1814513"/>
          </a:xfrm>
          <a:prstGeom prst="rect">
            <a:avLst/>
          </a:prstGeom>
          <a:noFill/>
          <a:ln/>
        </p:spPr>
        <p:txBody>
          <a:bodyPr wrap="square" lIns="0" tIns="0" rIns="0" bIns="0" rtlCol="0" anchor="t"/>
          <a:lstStyle/>
          <a:p>
            <a:pPr marL="342900" indent="-342900" algn="just">
              <a:lnSpc>
                <a:spcPts val="2850"/>
              </a:lnSpc>
              <a:buSzPct val="100000"/>
              <a:buChar char="•"/>
            </a:pPr>
            <a:r>
              <a:rPr lang="en-US" sz="1750" dirty="0">
                <a:solidFill>
                  <a:srgbClr val="E5E0DF"/>
                </a:solidFill>
                <a:latin typeface="Inter" pitchFamily="34" charset="0"/>
                <a:ea typeface="Inter" pitchFamily="34" charset="-122"/>
                <a:cs typeface="Inter" pitchFamily="34" charset="-120"/>
              </a:rPr>
              <a:t>Há várias melhorias que poderiam ser feitas. Uma delas é o ajuste fino dos parâmetros dos modelos, conhecido como hyperparameter tuning. Isso pode ser feito utilizando técnicas como Grid Search ou Random Search para encontrar a melhor combinação de parâmetros para cada modelo. </a:t>
            </a:r>
            <a:endParaRPr lang="en-US" sz="1750" dirty="0"/>
          </a:p>
        </p:txBody>
      </p:sp>
      <p:sp>
        <p:nvSpPr>
          <p:cNvPr id="6" name="Text 3"/>
          <p:cNvSpPr/>
          <p:nvPr/>
        </p:nvSpPr>
        <p:spPr>
          <a:xfrm>
            <a:off x="793790" y="4806434"/>
            <a:ext cx="7556421" cy="2177415"/>
          </a:xfrm>
          <a:prstGeom prst="rect">
            <a:avLst/>
          </a:prstGeom>
          <a:noFill/>
          <a:ln/>
        </p:spPr>
        <p:txBody>
          <a:bodyPr wrap="square" lIns="0" tIns="0" rIns="0" bIns="0" rtlCol="0" anchor="t"/>
          <a:lstStyle/>
          <a:p>
            <a:pPr marL="342900" indent="-342900" algn="just">
              <a:lnSpc>
                <a:spcPts val="2850"/>
              </a:lnSpc>
              <a:buSzPct val="100000"/>
              <a:buChar char="•"/>
            </a:pPr>
            <a:r>
              <a:rPr lang="en-US" sz="1750" dirty="0">
                <a:solidFill>
                  <a:srgbClr val="E5E0DF"/>
                </a:solidFill>
                <a:latin typeface="Inter" pitchFamily="34" charset="0"/>
                <a:ea typeface="Inter" pitchFamily="34" charset="-122"/>
                <a:cs typeface="Inter" pitchFamily="34" charset="-120"/>
              </a:rPr>
              <a:t>Outra melhoria seria testar algoritmos mais avançados, como XGBoost ou redes neurais profundas, que são conhecidos por lidarem muito bem com dados complexos e desbalanceados. Além disso, seria interessante incluir mais variáveis clínicas e sociodemográficas, como histórico de comorbidades, que poderiam aumentar ainda mais a precisão das previsões.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TotalTime>
  <Words>901</Words>
  <Application>Microsoft Office PowerPoint</Application>
  <PresentationFormat>Personalizados</PresentationFormat>
  <Paragraphs>42</Paragraphs>
  <Slides>10</Slides>
  <Notes>10</Notes>
  <HiddenSlides>0</HiddenSlides>
  <MMClips>0</MMClips>
  <ScaleCrop>false</ScaleCrop>
  <HeadingPairs>
    <vt:vector size="6" baseType="variant">
      <vt:variant>
        <vt:lpstr>Tipos de letra usados</vt:lpstr>
      </vt:variant>
      <vt:variant>
        <vt:i4>3</vt:i4>
      </vt:variant>
      <vt:variant>
        <vt:lpstr>Tema</vt:lpstr>
      </vt:variant>
      <vt:variant>
        <vt:i4>1</vt:i4>
      </vt:variant>
      <vt:variant>
        <vt:lpstr>Títulos dos diapositivos</vt:lpstr>
      </vt:variant>
      <vt:variant>
        <vt:i4>10</vt:i4>
      </vt:variant>
    </vt:vector>
  </HeadingPairs>
  <TitlesOfParts>
    <vt:vector size="14" baseType="lpstr">
      <vt:lpstr>Arial</vt:lpstr>
      <vt:lpstr>Inter</vt:lpstr>
      <vt:lpstr>Inter Bold</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Felipe Vasconcellos de Freitas</cp:lastModifiedBy>
  <cp:revision>2</cp:revision>
  <dcterms:created xsi:type="dcterms:W3CDTF">2025-05-13T01:59:17Z</dcterms:created>
  <dcterms:modified xsi:type="dcterms:W3CDTF">2025-05-13T02:03:26Z</dcterms:modified>
</cp:coreProperties>
</file>